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4" r:id="rId4"/>
    <p:sldId id="265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C826A-D197-42F6-85D1-F6003C4EE94E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10D4A-D05C-4352-8F5E-19EEC6CE5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0D4A-D05C-4352-8F5E-19EEC6CE54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7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0D4A-D05C-4352-8F5E-19EEC6CE54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4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0D4A-D05C-4352-8F5E-19EEC6CE54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4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9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6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8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5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E595-9856-49C8-832E-D447507745D8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CA8B-5A86-412C-8FCE-77FEE6D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4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nsa.com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8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59716" y="152031"/>
            <a:ext cx="5857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Основная информация о фабрике: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www.visobath.com</a:t>
            </a:r>
            <a:endParaRPr lang="ru-RU" sz="1200" dirty="0" smtClean="0">
              <a:solidFill>
                <a:srgbClr val="C00000"/>
              </a:solidFill>
              <a:latin typeface="Bahnschrift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Концерн </a:t>
            </a:r>
            <a:r>
              <a:rPr lang="en-US" sz="1200" dirty="0" err="1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VisoHome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Group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имеет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50-летний опыт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работы в мебельном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секторе</a:t>
            </a:r>
            <a:r>
              <a:rPr lang="ru-RU" sz="1200" dirty="0" smtClean="0">
                <a:latin typeface="Bahnschrift Light" panose="020B0502040204020203" pitchFamily="34" charset="0"/>
              </a:rPr>
              <a:t>. Направление мебели для ванной комнаты под брендом </a:t>
            </a:r>
            <a:r>
              <a:rPr lang="en-US" sz="1200" dirty="0" err="1" smtClean="0">
                <a:latin typeface="Bahnschrift Light" panose="020B0502040204020203" pitchFamily="34" charset="0"/>
              </a:rPr>
              <a:t>Visobath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появилось в концерне </a:t>
            </a:r>
            <a:r>
              <a:rPr lang="ru-RU" sz="1200" dirty="0">
                <a:latin typeface="Bahnschrift Light" panose="020B0502040204020203" pitchFamily="34" charset="0"/>
              </a:rPr>
              <a:t>в </a:t>
            </a:r>
            <a:r>
              <a:rPr lang="en-US" sz="1200" dirty="0" smtClean="0">
                <a:latin typeface="Bahnschrift Light" panose="020B0502040204020203" pitchFamily="34" charset="0"/>
              </a:rPr>
              <a:t>2013</a:t>
            </a:r>
            <a:r>
              <a:rPr lang="ru-RU" sz="1200" dirty="0" smtClean="0">
                <a:latin typeface="Bahnschrift Light" panose="020B0502040204020203" pitchFamily="34" charset="0"/>
              </a:rPr>
              <a:t> году и на сегодняшний день является единственным продаваемым брендом.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 smtClean="0">
                <a:latin typeface="Bahnschrift Light" panose="020B0502040204020203" pitchFamily="34" charset="0"/>
              </a:rPr>
              <a:t>Располагается в южной части Испании: </a:t>
            </a:r>
            <a:r>
              <a:rPr lang="ru-RU" sz="1200" dirty="0">
                <a:latin typeface="Bahnschrift Light" panose="020B0502040204020203" pitchFamily="34" charset="0"/>
              </a:rPr>
              <a:t>в городе </a:t>
            </a:r>
            <a:r>
              <a:rPr lang="ru-RU" sz="1200" dirty="0" err="1" smtClean="0">
                <a:latin typeface="Bahnschrift Light" panose="020B0502040204020203" pitchFamily="34" charset="0"/>
              </a:rPr>
              <a:t>Лусена</a:t>
            </a:r>
            <a:r>
              <a:rPr lang="ru-RU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200" dirty="0">
                <a:latin typeface="Bahnschrift Light" panose="020B0502040204020203" pitchFamily="34" charset="0"/>
              </a:rPr>
              <a:t>10</a:t>
            </a:r>
            <a:r>
              <a:rPr lang="ru-RU" sz="1200" dirty="0">
                <a:latin typeface="Bahnschrift Light" panose="020B0502040204020203" pitchFamily="34" charset="0"/>
              </a:rPr>
              <a:t>0 км от Малага</a:t>
            </a:r>
            <a:r>
              <a:rPr lang="ru-RU" sz="1200" dirty="0" smtClean="0">
                <a:latin typeface="Bahnschrift Light" panose="020B0502040204020203" pitchFamily="34" charset="0"/>
              </a:rPr>
              <a:t>) </a:t>
            </a:r>
            <a:r>
              <a:rPr lang="ru-RU" sz="1200" dirty="0">
                <a:latin typeface="Bahnschrift Light" panose="020B0502040204020203" pitchFamily="34" charset="0"/>
              </a:rPr>
              <a:t>с </a:t>
            </a:r>
            <a:r>
              <a:rPr lang="ru-RU" sz="1200" dirty="0" smtClean="0">
                <a:latin typeface="Bahnschrift Light" panose="020B0502040204020203" pitchFamily="34" charset="0"/>
              </a:rPr>
              <a:t>населением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тыс.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человек</a:t>
            </a:r>
            <a:r>
              <a:rPr lang="en-US" sz="1200" dirty="0" smtClean="0">
                <a:latin typeface="Bahnschrift Light" panose="020B0502040204020203" pitchFamily="34" charset="0"/>
              </a:rPr>
              <a:t>. </a:t>
            </a:r>
            <a:r>
              <a:rPr lang="ru-RU" sz="1200" dirty="0" smtClean="0">
                <a:latin typeface="Bahnschrift Light" panose="020B0502040204020203" pitchFamily="34" charset="0"/>
              </a:rPr>
              <a:t>Относится к провинции Кордоба и находится в составе автономного сообщества Андалусия</a:t>
            </a:r>
            <a:r>
              <a:rPr lang="ru-RU" sz="1200" dirty="0">
                <a:latin typeface="Bahnschrift Light" panose="020B0502040204020203" pitchFamily="34" charset="0"/>
              </a:rPr>
              <a:t>.</a:t>
            </a:r>
            <a:r>
              <a:rPr lang="ru-RU" sz="1200" dirty="0" smtClean="0">
                <a:latin typeface="Bahnschrift Light" panose="020B0502040204020203" pitchFamily="34" charset="0"/>
              </a:rPr>
              <a:t> 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*Одно из крупнейших предприятий в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Испании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(площадь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завода и склада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50.000 м2)</a:t>
            </a:r>
            <a:r>
              <a:rPr lang="ru-RU" sz="1200" dirty="0">
                <a:latin typeface="Bahnschrift Light" panose="020B0502040204020203" pitchFamily="34" charset="0"/>
              </a:rPr>
              <a:t>.</a:t>
            </a:r>
            <a:r>
              <a:rPr lang="ru-RU" sz="1200" dirty="0" smtClean="0">
                <a:latin typeface="Bahnschrift Light" panose="020B0502040204020203" pitchFamily="34" charset="0"/>
              </a:rPr>
              <a:t> 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*Производительность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около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1500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тысяч изделий в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</a:t>
            </a:r>
            <a:r>
              <a:rPr lang="ru-RU" sz="1200" dirty="0" smtClean="0">
                <a:latin typeface="Bahnschrift Light" panose="020B0502040204020203" pitchFamily="34" charset="0"/>
              </a:rPr>
              <a:t>, 150 рабочих мест на предприятии.</a:t>
            </a:r>
          </a:p>
          <a:p>
            <a:r>
              <a:rPr lang="en-US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>
                <a:latin typeface="Bahnschrift Light" panose="020B0502040204020203" pitchFamily="34" charset="0"/>
              </a:rPr>
              <a:t>Продукция фабрики представлена более чем в 30 </a:t>
            </a:r>
            <a:r>
              <a:rPr lang="ru-RU" sz="1200" dirty="0" smtClean="0">
                <a:latin typeface="Bahnschrift Light" panose="020B0502040204020203" pitchFamily="34" charset="0"/>
              </a:rPr>
              <a:t>странах мира.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 smtClean="0">
                <a:latin typeface="Bahnschrift Light" panose="020B0502040204020203" pitchFamily="34" charset="0"/>
              </a:rPr>
              <a:t>Изготовление мебели 100 % в Испании, раковины закупаются в Турции, Болгарии</a:t>
            </a:r>
            <a:r>
              <a:rPr lang="ru-RU" sz="1200" dirty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и Испании.</a:t>
            </a:r>
          </a:p>
          <a:p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>
                <a:latin typeface="Bahnschrift Light" panose="020B0502040204020203" pitchFamily="34" charset="0"/>
              </a:rPr>
              <a:t>Материал изготовления мебели: 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Фасад </a:t>
            </a:r>
            <a:r>
              <a:rPr lang="ru-RU" sz="1200" dirty="0" smtClean="0">
                <a:latin typeface="Bahnschrift Light" panose="020B0502040204020203" pitchFamily="34" charset="0"/>
              </a:rPr>
              <a:t>изготовлен из </a:t>
            </a:r>
            <a:r>
              <a:rPr lang="ru-RU" sz="1200" dirty="0">
                <a:latin typeface="Bahnschrift Light" panose="020B0502040204020203" pitchFamily="34" charset="0"/>
              </a:rPr>
              <a:t>МДФ толщиной 19 мм, </a:t>
            </a:r>
            <a:r>
              <a:rPr lang="ru-RU" sz="1200" dirty="0" smtClean="0">
                <a:latin typeface="Bahnschrift Light" panose="020B0502040204020203" pitchFamily="34" charset="0"/>
              </a:rPr>
              <a:t>корпус из </a:t>
            </a:r>
            <a:r>
              <a:rPr lang="ru-RU" sz="1200" dirty="0">
                <a:latin typeface="Bahnschrift Light" panose="020B0502040204020203" pitchFamily="34" charset="0"/>
              </a:rPr>
              <a:t>ДСП толщиной 16 </a:t>
            </a:r>
            <a:r>
              <a:rPr lang="ru-RU" sz="1200" dirty="0" smtClean="0">
                <a:latin typeface="Bahnschrift Light" panose="020B0502040204020203" pitchFamily="34" charset="0"/>
              </a:rPr>
              <a:t>мм.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изготовления мебели фабрика использует деревянные заготовки МДФ и ДСП испанской фабрики </a:t>
            </a:r>
            <a:r>
              <a:rPr lang="en-US" sz="1200" dirty="0" err="1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Finsa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(дата основания 1931 год)</a:t>
            </a:r>
            <a:r>
              <a:rPr lang="en-US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200" dirty="0" smtClean="0">
              <a:latin typeface="Bahnschrift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www.finsa.com/en/</a:t>
            </a:r>
            <a:endParaRPr lang="en-US" sz="1200" dirty="0">
              <a:latin typeface="Bahnschrift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1" y="152031"/>
            <a:ext cx="5767156" cy="293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51" y="3160948"/>
            <a:ext cx="5767156" cy="169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716" y="4191717"/>
            <a:ext cx="3579425" cy="1623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419" y="4191717"/>
            <a:ext cx="2040399" cy="2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47664" y="184022"/>
            <a:ext cx="66530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Особенности и преимущества </a:t>
            </a:r>
            <a:r>
              <a:rPr lang="ru-RU" sz="1200" b="1" dirty="0">
                <a:latin typeface="Bahnschrift Light" panose="020B0502040204020203" pitchFamily="34" charset="0"/>
              </a:rPr>
              <a:t>продукции </a:t>
            </a:r>
            <a:r>
              <a:rPr lang="en-US" sz="1200" b="1" dirty="0" err="1" smtClean="0">
                <a:latin typeface="Bahnschrift Light" panose="020B0502040204020203" pitchFamily="34" charset="0"/>
              </a:rPr>
              <a:t>Visobath</a:t>
            </a:r>
            <a:r>
              <a:rPr lang="ru-RU" sz="1200" b="1" dirty="0" smtClean="0">
                <a:latin typeface="Bahnschrift Light" panose="020B0502040204020203" pitchFamily="34" charset="0"/>
              </a:rPr>
              <a:t>: </a:t>
            </a:r>
            <a:endParaRPr lang="ru-RU" sz="1200" b="1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u="sng" dirty="0" smtClean="0">
                <a:latin typeface="Bahnschrift Light" panose="020B0502040204020203" pitchFamily="34" charset="0"/>
              </a:rPr>
              <a:t>14 коллекций мебели для ванной комнаты: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13 в современном стиле, включая мини коллекцию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(</a:t>
            </a:r>
            <a:r>
              <a:rPr lang="en-US" sz="1200" dirty="0" smtClean="0">
                <a:latin typeface="Bahnschrift Light" panose="020B0502040204020203" pitchFamily="34" charset="0"/>
              </a:rPr>
              <a:t>Lagos</a:t>
            </a:r>
            <a:r>
              <a:rPr lang="ru-RU" sz="1200" dirty="0" smtClean="0">
                <a:latin typeface="Bahnschrift Light" panose="020B0502040204020203" pitchFamily="34" charset="0"/>
              </a:rPr>
              <a:t>) для гостевого санузла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1 коллекция (</a:t>
            </a:r>
            <a:r>
              <a:rPr lang="en-US" sz="1200" dirty="0" smtClean="0">
                <a:latin typeface="Bahnschrift Light" panose="020B0502040204020203" pitchFamily="34" charset="0"/>
              </a:rPr>
              <a:t>Delta</a:t>
            </a:r>
            <a:r>
              <a:rPr lang="ru-RU" sz="1200" dirty="0" smtClean="0">
                <a:latin typeface="Bahnschrift Light" panose="020B0502040204020203" pitchFamily="34" charset="0"/>
              </a:rPr>
              <a:t>) в стиле современная классика</a:t>
            </a:r>
            <a:r>
              <a:rPr lang="ru-RU" sz="1200" dirty="0">
                <a:latin typeface="Bahnschrift Light" panose="020B0502040204020203" pitchFamily="34" charset="0"/>
              </a:rPr>
              <a:t>.</a:t>
            </a:r>
            <a:endParaRPr lang="en-US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Отдельно предлагается большой выбор зеркал.</a:t>
            </a:r>
            <a:endParaRPr lang="en-US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u="sng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11 до </a:t>
            </a:r>
            <a:r>
              <a:rPr lang="ru-RU" sz="1200" u="sng" dirty="0" smtClean="0">
                <a:latin typeface="Bahnschrift Light" panose="020B0502040204020203" pitchFamily="34" charset="0"/>
              </a:rPr>
              <a:t>13 вариантов цвета в зависимости от коллекции: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9 </a:t>
            </a:r>
            <a:r>
              <a:rPr lang="ru-RU" sz="1200" dirty="0">
                <a:latin typeface="Bahnschrift Light" panose="020B0502040204020203" pitchFamily="34" charset="0"/>
              </a:rPr>
              <a:t>цветовых решений </a:t>
            </a:r>
            <a:r>
              <a:rPr lang="ru-RU" sz="1200" dirty="0" smtClean="0">
                <a:latin typeface="Bahnschrift Light" panose="020B0502040204020203" pitchFamily="34" charset="0"/>
              </a:rPr>
              <a:t>с покрытием матовый лак 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4 </a:t>
            </a:r>
            <a:r>
              <a:rPr lang="ru-RU" sz="1200" dirty="0">
                <a:latin typeface="Bahnschrift Light" panose="020B0502040204020203" pitchFamily="34" charset="0"/>
              </a:rPr>
              <a:t>цветовых решения в пленке с эффектом </a:t>
            </a:r>
            <a:r>
              <a:rPr lang="ru-RU" sz="1200" dirty="0" smtClean="0">
                <a:latin typeface="Bahnschrift Light" panose="020B0502040204020203" pitchFamily="34" charset="0"/>
              </a:rPr>
              <a:t>деревянных отделок</a:t>
            </a:r>
          </a:p>
          <a:p>
            <a:r>
              <a:rPr lang="ru-RU" sz="1200" i="1" dirty="0">
                <a:latin typeface="Bahnschrift Light" panose="020B0502040204020203" pitchFamily="34" charset="0"/>
              </a:rPr>
              <a:t>(на следующих страницах подробнее</a:t>
            </a:r>
            <a:r>
              <a:rPr lang="ru-RU" sz="1200" i="1" dirty="0" smtClean="0">
                <a:latin typeface="Bahnschrift Light" panose="020B0502040204020203" pitchFamily="34" charset="0"/>
              </a:rPr>
              <a:t>).</a:t>
            </a:r>
            <a:r>
              <a:rPr lang="ru-RU" sz="1200" i="1" dirty="0" smtClean="0">
                <a:solidFill>
                  <a:srgbClr val="FF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</a:t>
            </a:r>
            <a:r>
              <a:rPr lang="ru-RU" sz="12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smtClean="0">
                <a:latin typeface="Bahnschrift Light" panose="020B0502040204020203" pitchFamily="34" charset="0"/>
              </a:rPr>
              <a:t>единая </a:t>
            </a:r>
            <a:r>
              <a:rPr lang="ru-RU" sz="1200" dirty="0">
                <a:latin typeface="Bahnschrift Light" panose="020B0502040204020203" pitchFamily="34" charset="0"/>
              </a:rPr>
              <a:t>цена для всех </a:t>
            </a:r>
            <a:r>
              <a:rPr lang="ru-RU" sz="1200" dirty="0" smtClean="0">
                <a:latin typeface="Bahnschrift Light" panose="020B0502040204020203" pitchFamily="34" charset="0"/>
              </a:rPr>
              <a:t>13-ти </a:t>
            </a:r>
            <a:r>
              <a:rPr lang="ru-RU" sz="1200" dirty="0">
                <a:latin typeface="Bahnschrift Light" panose="020B0502040204020203" pitchFamily="34" charset="0"/>
              </a:rPr>
              <a:t>цветов</a:t>
            </a:r>
            <a:r>
              <a:rPr lang="ru-RU" sz="1200" dirty="0" smtClean="0">
                <a:latin typeface="Bahnschrift Light" panose="020B0502040204020203" pitchFamily="34" charset="0"/>
              </a:rPr>
              <a:t>.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dirty="0" smtClean="0">
                <a:latin typeface="Bahnschrift Light" panose="020B0502040204020203" pitchFamily="34" charset="0"/>
              </a:rPr>
              <a:t>Использование </a:t>
            </a:r>
            <a:r>
              <a:rPr lang="ru-RU" sz="1200" dirty="0">
                <a:latin typeface="Bahnschrift Light" panose="020B0502040204020203" pitchFamily="34" charset="0"/>
              </a:rPr>
              <a:t>при изготовлении лакированной мебели антибактериальной краски, изготовленной из ионов серебра, без какого-либо вредного воздействия на здоровье и </a:t>
            </a:r>
            <a:r>
              <a:rPr lang="ru-RU" sz="1200" dirty="0" smtClean="0">
                <a:latin typeface="Bahnschrift Light" panose="020B0502040204020203" pitchFamily="34" charset="0"/>
              </a:rPr>
              <a:t>являющейся </a:t>
            </a:r>
            <a:r>
              <a:rPr lang="ru-RU" sz="1200" dirty="0">
                <a:latin typeface="Bahnschrift Light" panose="020B0502040204020203" pitchFamily="34" charset="0"/>
              </a:rPr>
              <a:t>устойчивой </a:t>
            </a:r>
            <a:r>
              <a:rPr lang="ru-RU" sz="1200" dirty="0" smtClean="0">
                <a:latin typeface="Bahnschrift Light" panose="020B0502040204020203" pitchFamily="34" charset="0"/>
              </a:rPr>
              <a:t>к </a:t>
            </a:r>
            <a:r>
              <a:rPr lang="ru-RU" sz="1200" dirty="0">
                <a:latin typeface="Bahnschrift Light" panose="020B0502040204020203" pitchFamily="34" charset="0"/>
              </a:rPr>
              <a:t>внешнему воздействию на протяжении всего срока службы мебели</a:t>
            </a:r>
            <a:r>
              <a:rPr lang="ru-RU" sz="1200" dirty="0" smtClean="0">
                <a:latin typeface="Bahnschrift Light" panose="020B0502040204020203" pitchFamily="34" charset="0"/>
              </a:rPr>
              <a:t>.</a:t>
            </a:r>
          </a:p>
          <a:p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Гарантия на мебель 3 года.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2 коллекции (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Kyoto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реечными фасадами, коллекция 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Push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открыванием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u="sng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зависимости от коллекции есть возможность выбора цвета металлических ручек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алюминий, хром, белый матовый, черный матовый, матовое золото, графит, кварц, латунь или ручки из натурального орехового дерева</a:t>
            </a:r>
          </a:p>
          <a:p>
            <a:r>
              <a:rPr lang="ru-RU" sz="1200" u="sng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также можно доукомплектовать мебель металлическими ножками:</a:t>
            </a:r>
          </a:p>
          <a:p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белый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матовый и черный матовый.</a:t>
            </a:r>
          </a:p>
          <a:p>
            <a:r>
              <a:rPr lang="ru-RU" sz="1200" i="1" dirty="0">
                <a:latin typeface="Bahnschrift Light" panose="020B0502040204020203" pitchFamily="34" charset="0"/>
              </a:rPr>
              <a:t>(на следующих страницах подробнее).</a:t>
            </a:r>
            <a:r>
              <a:rPr lang="ru-RU" sz="1200" i="1" dirty="0">
                <a:solidFill>
                  <a:srgbClr val="FF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i="1" dirty="0" smtClean="0">
              <a:latin typeface="Bahnschrift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Большой выбор раковин из керамики, 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surface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минерального литья и </a:t>
            </a:r>
            <a:r>
              <a:rPr lang="ru-RU" sz="1200" dirty="0" err="1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камня. 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</a:t>
            </a:r>
            <a:r>
              <a:rPr lang="ru-RU" sz="1200" dirty="0">
                <a:solidFill>
                  <a:srgbClr val="FF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изготовления керамических раковин без отверстия под смеситель, под заказ от 2 до 6 месяцев. </a:t>
            </a:r>
          </a:p>
          <a:p>
            <a:r>
              <a:rPr lang="ru-RU" sz="1200" i="1" dirty="0" smtClean="0">
                <a:latin typeface="Bahnschrift Light" panose="020B0502040204020203" pitchFamily="34" charset="0"/>
              </a:rPr>
              <a:t>(на следующих страницах </a:t>
            </a:r>
            <a:r>
              <a:rPr lang="ru-RU" sz="1200" i="1" dirty="0">
                <a:latin typeface="Bahnschrift Light" panose="020B0502040204020203" pitchFamily="34" charset="0"/>
              </a:rPr>
              <a:t>подробнее</a:t>
            </a:r>
            <a:r>
              <a:rPr lang="ru-RU" sz="1200" i="1" dirty="0" smtClean="0">
                <a:latin typeface="Bahnschrift Light" panose="020B0502040204020203" pitchFamily="34" charset="0"/>
              </a:rPr>
              <a:t>).</a:t>
            </a:r>
            <a:endParaRPr lang="ru-RU" sz="1200" i="1" dirty="0" smtClean="0">
              <a:solidFill>
                <a:srgbClr val="FF0000"/>
              </a:solidFill>
              <a:latin typeface="Bahnschrift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u="sng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Размерный ряд: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- 40 см у мебели </a:t>
            </a:r>
            <a:r>
              <a:rPr lang="en-US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Lagos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гостевого санузла</a:t>
            </a:r>
            <a:r>
              <a:rPr lang="ru-RU" sz="1200" dirty="0" smtClean="0">
                <a:latin typeface="Bahnschrift Light" panose="020B0502040204020203" pitchFamily="34" charset="0"/>
              </a:rPr>
              <a:t>;</a:t>
            </a:r>
            <a:endParaRPr lang="ru-RU" sz="1200" dirty="0" smtClean="0">
              <a:latin typeface="Bahnschrift 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- 60</a:t>
            </a:r>
            <a:r>
              <a:rPr lang="ru-RU" sz="1200" dirty="0">
                <a:latin typeface="Bahnschrift Light" panose="020B0502040204020203" pitchFamily="34" charset="0"/>
              </a:rPr>
              <a:t>, 80, 100, 120 см центральная раковина;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- 100 и 120 </a:t>
            </a:r>
            <a:r>
              <a:rPr lang="ru-RU" sz="1200" dirty="0">
                <a:latin typeface="Bahnschrift Light" panose="020B0502040204020203" pitchFamily="34" charset="0"/>
              </a:rPr>
              <a:t>см раковина со смещением </a:t>
            </a:r>
            <a:r>
              <a:rPr lang="en-US" sz="1200" dirty="0" smtClean="0">
                <a:latin typeface="Bahnschrift Light" panose="020B0502040204020203" pitchFamily="34" charset="0"/>
              </a:rPr>
              <a:t>R/L</a:t>
            </a:r>
            <a:r>
              <a:rPr lang="ru-RU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>
                <a:latin typeface="Bahnschrift Light" panose="020B0502040204020203" pitchFamily="34" charset="0"/>
              </a:rPr>
              <a:t>для </a:t>
            </a:r>
            <a:r>
              <a:rPr lang="ru-RU" sz="1200" dirty="0" smtClean="0">
                <a:latin typeface="Bahnschrift Light" panose="020B0502040204020203" pitchFamily="34" charset="0"/>
              </a:rPr>
              <a:t>сборной мебели;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- 140 и 160 см </a:t>
            </a:r>
            <a:r>
              <a:rPr lang="ru-RU" sz="1200" dirty="0">
                <a:latin typeface="Bahnschrift Light" panose="020B0502040204020203" pitchFamily="34" charset="0"/>
              </a:rPr>
              <a:t>раковина со смещением </a:t>
            </a:r>
            <a:r>
              <a:rPr lang="en-US" sz="1200" dirty="0" smtClean="0">
                <a:latin typeface="Bahnschrift Light" panose="020B0502040204020203" pitchFamily="34" charset="0"/>
              </a:rPr>
              <a:t>R/L</a:t>
            </a:r>
            <a:r>
              <a:rPr lang="ru-RU" sz="1200" dirty="0" smtClean="0">
                <a:latin typeface="Bahnschrift Light" panose="020B0502040204020203" pitchFamily="34" charset="0"/>
              </a:rPr>
              <a:t> для мебели из нескольких элементов;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двойная </a:t>
            </a:r>
            <a:r>
              <a:rPr lang="ru-RU" sz="1200" dirty="0">
                <a:latin typeface="Bahnschrift Light" panose="020B0502040204020203" pitchFamily="34" charset="0"/>
              </a:rPr>
              <a:t>раковина 120 см</a:t>
            </a:r>
            <a:r>
              <a:rPr lang="ru-RU" sz="1200" dirty="0" smtClean="0">
                <a:latin typeface="Bahnschrift Light" panose="020B0502040204020203" pitchFamily="34" charset="0"/>
              </a:rPr>
              <a:t>.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возможность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изготовления столешницы из коллекции </a:t>
            </a:r>
            <a:r>
              <a:rPr lang="en-US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Nomad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 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заказ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200 см</a:t>
            </a:r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Подробная техническая информация с размерами на мебель и раковины.</a:t>
            </a: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Видео инструкции по монтажу мебели и регулировке ящиков.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4" y="184022"/>
            <a:ext cx="1940456" cy="1940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8" y="184022"/>
            <a:ext cx="1940456" cy="1940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8" y="2263216"/>
            <a:ext cx="2567839" cy="1909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7" y="2263215"/>
            <a:ext cx="1909206" cy="1909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8" y="4304246"/>
            <a:ext cx="1811094" cy="2424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12" y="4304246"/>
            <a:ext cx="2313356" cy="24337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71072" y="1097279"/>
            <a:ext cx="608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Bahnschrift Light" panose="020B0502040204020203" pitchFamily="34" charset="0"/>
              </a:rPr>
              <a:t>Lagos</a:t>
            </a:r>
            <a:endParaRPr lang="en-US" sz="1200" dirty="0" smtClean="0">
              <a:latin typeface="Bahnschrift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6982" y="5262573"/>
            <a:ext cx="1217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Слева направо: </a:t>
            </a:r>
            <a:r>
              <a:rPr lang="en-US" sz="1200" b="1" dirty="0" smtClean="0">
                <a:latin typeface="Bahnschrift Light" panose="020B0502040204020203" pitchFamily="34" charset="0"/>
              </a:rPr>
              <a:t>Kyoto </a:t>
            </a:r>
            <a:r>
              <a:rPr lang="ru-RU" sz="1200" b="1" dirty="0" smtClean="0">
                <a:latin typeface="Bahnschrift Light" panose="020B0502040204020203" pitchFamily="34" charset="0"/>
              </a:rPr>
              <a:t>и </a:t>
            </a:r>
            <a:r>
              <a:rPr lang="en-US" sz="1200" b="1" dirty="0" smtClean="0">
                <a:latin typeface="Bahnschrift Light" panose="020B0502040204020203" pitchFamily="34" charset="0"/>
              </a:rPr>
              <a:t>Bari</a:t>
            </a:r>
            <a:endParaRPr lang="en-US" sz="1200" dirty="0" smtClean="0">
              <a:latin typeface="Bahnschrift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7053" y="3058322"/>
            <a:ext cx="559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Bahnschrift Light" panose="020B0502040204020203" pitchFamily="34" charset="0"/>
              </a:rPr>
              <a:t>Delta</a:t>
            </a:r>
            <a:endParaRPr lang="en-US" sz="1200" dirty="0" smtClean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057" y="283345"/>
            <a:ext cx="5783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Цветовая гамма фабрики</a:t>
            </a:r>
            <a:endParaRPr lang="en-US" sz="1200" b="1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u="sng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11 до </a:t>
            </a:r>
            <a:r>
              <a:rPr lang="ru-RU" sz="1200" u="sng" dirty="0">
                <a:latin typeface="Bahnschrift Light" panose="020B0502040204020203" pitchFamily="34" charset="0"/>
              </a:rPr>
              <a:t>13 вариантов цвета в зависимости от </a:t>
            </a:r>
            <a:r>
              <a:rPr lang="ru-RU" sz="1200" u="sng" dirty="0" smtClean="0">
                <a:latin typeface="Bahnschrift Light" panose="020B0502040204020203" pitchFamily="34" charset="0"/>
              </a:rPr>
              <a:t>коллекции: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9 цветовых решений с покрытием матовый лак 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4 цветовых решения в пленке с эффектом деревянных отделок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Единая </a:t>
            </a:r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</a:rPr>
              <a:t>цена для всех </a:t>
            </a:r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13-ти </a:t>
            </a:r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</a:rPr>
              <a:t>цветов</a:t>
            </a:r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В одной из коллекций предлагаются 2 цветовых решения в пленке с эффектом </a:t>
            </a:r>
            <a:r>
              <a:rPr lang="ru-RU" sz="1200" dirty="0" err="1" smtClean="0">
                <a:latin typeface="Bahnschrift Light" panose="020B0502040204020203" pitchFamily="34" charset="0"/>
              </a:rPr>
              <a:t>керамогранита</a:t>
            </a:r>
            <a:endParaRPr lang="ru-RU" sz="1200" dirty="0">
              <a:latin typeface="Bahnschrift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3" y="4641661"/>
            <a:ext cx="2730377" cy="1959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33" y="2010404"/>
            <a:ext cx="6213136" cy="2444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5260" y="270298"/>
            <a:ext cx="5236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Примеры ручек и ножек в зависимости от выбранной коллекции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скрытые ручки на фасаде мебели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фасад с </a:t>
            </a:r>
            <a:r>
              <a:rPr lang="en-US" sz="1200" dirty="0" smtClean="0">
                <a:latin typeface="Bahnschrift Light" panose="020B0502040204020203" pitchFamily="34" charset="0"/>
              </a:rPr>
              <a:t>Push </a:t>
            </a:r>
            <a:r>
              <a:rPr lang="ru-RU" sz="1200" dirty="0" smtClean="0">
                <a:latin typeface="Bahnschrift Light" panose="020B0502040204020203" pitchFamily="34" charset="0"/>
              </a:rPr>
              <a:t>открыванием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р</a:t>
            </a:r>
            <a:r>
              <a:rPr lang="ru-RU" sz="1200" dirty="0" smtClean="0">
                <a:latin typeface="Bahnschrift Light" panose="020B0502040204020203" pitchFamily="34" charset="0"/>
              </a:rPr>
              <a:t>учки из натурального дерева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металлические ручки в различных цветах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металлические ножки черный или белый матовый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23" y="1668340"/>
            <a:ext cx="1530421" cy="1530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87" y="1701290"/>
            <a:ext cx="1549228" cy="152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60" y="3371327"/>
            <a:ext cx="1549228" cy="1549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87" y="3371327"/>
            <a:ext cx="1549228" cy="1549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8" y="1701291"/>
            <a:ext cx="1531384" cy="1526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80" y="5019345"/>
            <a:ext cx="1536642" cy="1536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23" y="3371327"/>
            <a:ext cx="1549228" cy="1549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60" y="5064466"/>
            <a:ext cx="1536642" cy="1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057" y="283345"/>
            <a:ext cx="5008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Раковины, предлагаемые фабрикой </a:t>
            </a:r>
            <a:r>
              <a:rPr lang="en-US" sz="1200" b="1" dirty="0" err="1" smtClean="0">
                <a:latin typeface="Bahnschrift Light" panose="020B0502040204020203" pitchFamily="34" charset="0"/>
              </a:rPr>
              <a:t>Visobath</a:t>
            </a:r>
            <a:endParaRPr lang="ru-RU" sz="1200" b="1" dirty="0" smtClean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- 5 накладных керамических раковин </a:t>
            </a:r>
            <a:r>
              <a:rPr lang="en-US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в том числе цветные)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- 3 накладные раковины </a:t>
            </a:r>
            <a:r>
              <a:rPr lang="en-US" sz="1200" dirty="0">
                <a:latin typeface="Bahnschrift Light" panose="020B0502040204020203" pitchFamily="34" charset="0"/>
              </a:rPr>
              <a:t>Solid Surface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- 4 вида керамических интегрированных раковин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</a:t>
            </a:r>
            <a:r>
              <a:rPr lang="ru-RU" sz="1200" dirty="0" smtClean="0">
                <a:latin typeface="Bahnschrift Light" panose="020B0502040204020203" pitchFamily="34" charset="0"/>
              </a:rPr>
              <a:t>4 </a:t>
            </a:r>
            <a:r>
              <a:rPr lang="ru-RU" sz="1200" dirty="0">
                <a:latin typeface="Bahnschrift Light" panose="020B0502040204020203" pitchFamily="34" charset="0"/>
              </a:rPr>
              <a:t>вида интегрированных раковин из минерального литья</a:t>
            </a:r>
            <a:r>
              <a:rPr lang="en-US" sz="1200" dirty="0">
                <a:latin typeface="Bahnschrift Light" panose="020B0502040204020203" pitchFamily="34" charset="0"/>
              </a:rPr>
              <a:t> 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en-US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в том числе цветные</a:t>
            </a:r>
            <a:r>
              <a:rPr lang="ru-RU" sz="1200" dirty="0" smtClean="0">
                <a:latin typeface="Bahnschrift Light" panose="020B0502040204020203" pitchFamily="34" charset="0"/>
              </a:rPr>
              <a:t>)</a:t>
            </a:r>
            <a:r>
              <a:rPr lang="ru-RU" sz="1400" b="1" dirty="0" smtClean="0">
                <a:latin typeface="Bahnschrift Light" panose="020B0502040204020203" pitchFamily="34" charset="0"/>
              </a:rPr>
              <a:t>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вида подвесных раковин из смеси </a:t>
            </a:r>
            <a:r>
              <a:rPr lang="ru-RU" sz="1200" dirty="0" err="1" smtClean="0">
                <a:latin typeface="Bahnschrift Light" panose="020B0502040204020203" pitchFamily="34" charset="0"/>
              </a:rPr>
              <a:t>полирезин</a:t>
            </a:r>
            <a:r>
              <a:rPr lang="ru-RU" sz="1200" dirty="0" smtClean="0">
                <a:latin typeface="Bahnschrift Light" panose="020B0502040204020203" pitchFamily="34" charset="0"/>
              </a:rPr>
              <a:t> и натурального камня на кронштейнах</a:t>
            </a:r>
            <a:endParaRPr lang="en-US" sz="1200" dirty="0" smtClean="0">
              <a:latin typeface="Bahnschrift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" y="1809881"/>
            <a:ext cx="3592823" cy="486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863" y="534366"/>
            <a:ext cx="4331963" cy="5918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085" y="480288"/>
            <a:ext cx="2094124" cy="59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699" y="226816"/>
            <a:ext cx="53064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Bahnschrift Light" panose="020B0502040204020203" pitchFamily="34" charset="0"/>
              </a:rPr>
              <a:t>Подробно о складской коллекции </a:t>
            </a:r>
            <a:r>
              <a:rPr lang="en-US" sz="1200" b="1" dirty="0" smtClean="0">
                <a:latin typeface="Bahnschrift Light" panose="020B0502040204020203" pitchFamily="34" charset="0"/>
              </a:rPr>
              <a:t>Eleven</a:t>
            </a:r>
            <a:endParaRPr lang="ru-RU" sz="1200" u="sng" dirty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Т</a:t>
            </a:r>
            <a:r>
              <a:rPr lang="ru-RU" sz="1200" dirty="0" smtClean="0">
                <a:latin typeface="Bahnschrift Light" panose="020B0502040204020203" pitchFamily="34" charset="0"/>
              </a:rPr>
              <a:t>умба с </a:t>
            </a:r>
            <a:r>
              <a:rPr lang="en-US" sz="1200" dirty="0" smtClean="0">
                <a:latin typeface="Bahnschrift Light" panose="020B0502040204020203" pitchFamily="34" charset="0"/>
              </a:rPr>
              <a:t>1-</a:t>
            </a:r>
            <a:r>
              <a:rPr lang="ru-RU" sz="1200" dirty="0" smtClean="0">
                <a:latin typeface="Bahnschrift Light" panose="020B0502040204020203" pitchFamily="34" charset="0"/>
              </a:rPr>
              <a:t>м </a:t>
            </a:r>
            <a:r>
              <a:rPr lang="ru-RU" sz="1200" dirty="0">
                <a:latin typeface="Bahnschrift Light" panose="020B0502040204020203" pitchFamily="34" charset="0"/>
              </a:rPr>
              <a:t>ящиком (</a:t>
            </a:r>
            <a:r>
              <a:rPr lang="en-US" sz="1200" dirty="0" smtClean="0">
                <a:latin typeface="Bahnschrift Light" panose="020B0502040204020203" pitchFamily="34" charset="0"/>
              </a:rPr>
              <a:t>H</a:t>
            </a:r>
            <a:r>
              <a:rPr lang="ru-RU" sz="1200" dirty="0" smtClean="0">
                <a:latin typeface="Bahnschrift Light" panose="020B0502040204020203" pitchFamily="34" charset="0"/>
              </a:rPr>
              <a:t>40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см), с 1-м ящиком и открытой </a:t>
            </a:r>
            <a:r>
              <a:rPr lang="ru-RU" sz="1200" dirty="0">
                <a:latin typeface="Bahnschrift Light" panose="020B0502040204020203" pitchFamily="34" charset="0"/>
              </a:rPr>
              <a:t>полочкой (</a:t>
            </a:r>
            <a:r>
              <a:rPr lang="en-US" sz="1200" dirty="0" smtClean="0">
                <a:latin typeface="Bahnschrift Light" panose="020B0502040204020203" pitchFamily="34" charset="0"/>
              </a:rPr>
              <a:t>H</a:t>
            </a:r>
            <a:r>
              <a:rPr lang="ru-RU" sz="1200" dirty="0" smtClean="0">
                <a:latin typeface="Bahnschrift Light" panose="020B0502040204020203" pitchFamily="34" charset="0"/>
              </a:rPr>
              <a:t>55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см)</a:t>
            </a:r>
            <a:r>
              <a:rPr lang="ru-RU" sz="1200" dirty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и с 2-мя ящиками и 2-мя открытыми </a:t>
            </a:r>
            <a:r>
              <a:rPr lang="ru-RU" sz="1200" dirty="0">
                <a:latin typeface="Bahnschrift Light" panose="020B0502040204020203" pitchFamily="34" charset="0"/>
              </a:rPr>
              <a:t>полочками </a:t>
            </a:r>
            <a:r>
              <a:rPr lang="ru-RU" sz="1200" dirty="0" smtClean="0">
                <a:latin typeface="Bahnschrift Light" panose="020B0502040204020203" pitchFamily="34" charset="0"/>
              </a:rPr>
              <a:t>(</a:t>
            </a:r>
            <a:r>
              <a:rPr lang="en-US" sz="1200" dirty="0" smtClean="0">
                <a:latin typeface="Bahnschrift Light" panose="020B0502040204020203" pitchFamily="34" charset="0"/>
              </a:rPr>
              <a:t>H</a:t>
            </a:r>
            <a:r>
              <a:rPr lang="ru-RU" sz="1200" dirty="0">
                <a:latin typeface="Bahnschrift Light" panose="020B0502040204020203" pitchFamily="34" charset="0"/>
              </a:rPr>
              <a:t>55</a:t>
            </a:r>
            <a:r>
              <a:rPr lang="en-US" sz="1200" dirty="0">
                <a:latin typeface="Bahnschrift Light" panose="020B0502040204020203" pitchFamily="34" charset="0"/>
              </a:rPr>
              <a:t> </a:t>
            </a:r>
            <a:r>
              <a:rPr lang="ru-RU" sz="1200" dirty="0" smtClean="0">
                <a:latin typeface="Bahnschrift Light" panose="020B0502040204020203" pitchFamily="34" charset="0"/>
              </a:rPr>
              <a:t>см, </a:t>
            </a:r>
            <a:r>
              <a:rPr lang="ru-RU" sz="1200" dirty="0">
                <a:latin typeface="Bahnschrift Light" panose="020B0502040204020203" pitchFamily="34" charset="0"/>
              </a:rPr>
              <a:t>только </a:t>
            </a:r>
            <a:r>
              <a:rPr lang="ru-RU" sz="1200" dirty="0" smtClean="0">
                <a:latin typeface="Bahnschrift Light" panose="020B0502040204020203" pitchFamily="34" charset="0"/>
              </a:rPr>
              <a:t>для размера 120 см с двойной раковиной), с возможностью установки интегрированной раковины или накладной раковины на 3 варианта столешниц: из </a:t>
            </a:r>
            <a:r>
              <a:rPr lang="ru-RU" sz="1200" dirty="0">
                <a:latin typeface="Bahnschrift Light" panose="020B0502040204020203" pitchFamily="34" charset="0"/>
              </a:rPr>
              <a:t>влагостойкого МДФ 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16 или 13 мм или из минерального литья толщиной 15 мм.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Встроенная металлическая ручка черного матового цвета.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Фасадная часть изготовлена из МДФ </a:t>
            </a:r>
            <a:r>
              <a:rPr lang="ru-RU" sz="1200" dirty="0">
                <a:latin typeface="Bahnschrift Light" panose="020B0502040204020203" pitchFamily="34" charset="0"/>
              </a:rPr>
              <a:t>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19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Боковые части изготовлены из ДСП толщиной 16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Неполное выдвижение ящиков. 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Ящик в деревянном каркасе. 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Встроенный органайзер в верхнем ящике вокруг выреза под сифон.</a:t>
            </a:r>
          </a:p>
          <a:p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размеры: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- 60</a:t>
            </a:r>
            <a:r>
              <a:rPr lang="ru-RU" sz="1200" dirty="0">
                <a:latin typeface="Bahnschrift Light" panose="020B0502040204020203" pitchFamily="34" charset="0"/>
              </a:rPr>
              <a:t>, 80, </a:t>
            </a:r>
            <a:r>
              <a:rPr lang="ru-RU" sz="1200" dirty="0" smtClean="0">
                <a:latin typeface="Bahnschrift Light" panose="020B0502040204020203" pitchFamily="34" charset="0"/>
              </a:rPr>
              <a:t>100 центральная раковина;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двойная раковина 120 см.</a:t>
            </a:r>
          </a:p>
          <a:p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цвета</a:t>
            </a:r>
            <a:r>
              <a:rPr lang="ru-RU" sz="1200" b="1" u="sng" dirty="0" smtClean="0">
                <a:latin typeface="Bahnschrift Light" panose="020B0502040204020203" pitchFamily="34" charset="0"/>
              </a:rPr>
              <a:t>: 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- 9 цветовых решений матовый лак;</a:t>
            </a:r>
          </a:p>
          <a:p>
            <a:r>
              <a:rPr lang="ru-RU" sz="1200" dirty="0">
                <a:latin typeface="Bahnschrift Light" panose="020B0502040204020203" pitchFamily="34" charset="0"/>
              </a:rPr>
              <a:t>- 4 цветовых решения в пленке с эффектом деревянного покрытия.</a:t>
            </a:r>
          </a:p>
          <a:p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</a:rPr>
              <a:t>Единая цена для всех 13-ти цветов.</a:t>
            </a:r>
          </a:p>
          <a:p>
            <a:endParaRPr lang="ru-RU" sz="1200" dirty="0" smtClean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Комплектация раковинами: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- 4 вида керамических интегрированных раковин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вида </a:t>
            </a:r>
            <a:r>
              <a:rPr lang="ru-RU" sz="1200" dirty="0">
                <a:latin typeface="Bahnschrift Light" panose="020B0502040204020203" pitchFamily="34" charset="0"/>
              </a:rPr>
              <a:t>интегрированных </a:t>
            </a:r>
            <a:r>
              <a:rPr lang="ru-RU" sz="1200" dirty="0" smtClean="0">
                <a:latin typeface="Bahnschrift Light" panose="020B0502040204020203" pitchFamily="34" charset="0"/>
              </a:rPr>
              <a:t>раковин из минерального литья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en-US" sz="1200" dirty="0" smtClean="0">
                <a:latin typeface="Bahnschrift Light" panose="020B0502040204020203" pitchFamily="34" charset="0"/>
              </a:rPr>
              <a:t>(</a:t>
            </a:r>
            <a:r>
              <a:rPr lang="ru-RU" sz="1200" dirty="0" smtClean="0">
                <a:latin typeface="Bahnschrift Light" panose="020B0502040204020203" pitchFamily="34" charset="0"/>
              </a:rPr>
              <a:t>в том числе цветные)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- 5 накладных керамических раковин </a:t>
            </a:r>
            <a:r>
              <a:rPr lang="en-US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в том числе цветные)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накладные раковины </a:t>
            </a:r>
            <a:r>
              <a:rPr lang="en-US" sz="1200" dirty="0" smtClean="0">
                <a:latin typeface="Bahnschrift Light" panose="020B0502040204020203" pitchFamily="34" charset="0"/>
              </a:rPr>
              <a:t>Solid Surface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 </a:t>
            </a:r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изготовления раковин без отверстия под смеситель.</a:t>
            </a:r>
            <a:endParaRPr lang="ru-RU" sz="1200" dirty="0" smtClean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Дополнительно доступен реверсивный пенал шириной 34,5 см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с 1 дверью и 4-мя полками внутри.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308" y="277472"/>
            <a:ext cx="5988401" cy="3506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85" y="4038835"/>
            <a:ext cx="2014112" cy="2014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73" y="4038835"/>
            <a:ext cx="2014112" cy="2014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97" y="4038835"/>
            <a:ext cx="2014112" cy="20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005" y="169851"/>
            <a:ext cx="53884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ahnschrift Light" panose="020B0502040204020203" pitchFamily="34" charset="0"/>
              </a:rPr>
              <a:t>Подробно о складской коллекции </a:t>
            </a:r>
            <a:r>
              <a:rPr lang="en-US" sz="1200" b="1" dirty="0" smtClean="0">
                <a:latin typeface="Bahnschrift Light" panose="020B0502040204020203" pitchFamily="34" charset="0"/>
              </a:rPr>
              <a:t>Granada</a:t>
            </a:r>
            <a:endParaRPr lang="ru-RU" sz="1200" u="sng" dirty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Т</a:t>
            </a:r>
            <a:r>
              <a:rPr lang="ru-RU" sz="1200" dirty="0" smtClean="0">
                <a:latin typeface="Bahnschrift Light" panose="020B0502040204020203" pitchFamily="34" charset="0"/>
              </a:rPr>
              <a:t>умба с 2-мя (</a:t>
            </a:r>
            <a:r>
              <a:rPr lang="en-US" sz="1200" dirty="0" smtClean="0">
                <a:latin typeface="Bahnschrift Light" panose="020B0502040204020203" pitchFamily="34" charset="0"/>
              </a:rPr>
              <a:t>H55 </a:t>
            </a:r>
            <a:r>
              <a:rPr lang="ru-RU" sz="1200" dirty="0" smtClean="0">
                <a:latin typeface="Bahnschrift Light" panose="020B0502040204020203" pitchFamily="34" charset="0"/>
              </a:rPr>
              <a:t>см и </a:t>
            </a:r>
            <a:r>
              <a:rPr lang="en-US" sz="1200" dirty="0" smtClean="0">
                <a:latin typeface="Bahnschrift Light" panose="020B0502040204020203" pitchFamily="34" charset="0"/>
              </a:rPr>
              <a:t>H</a:t>
            </a:r>
            <a:r>
              <a:rPr lang="ru-RU" sz="1200" dirty="0" smtClean="0">
                <a:latin typeface="Bahnschrift Light" panose="020B0502040204020203" pitchFamily="34" charset="0"/>
              </a:rPr>
              <a:t>86 см на пластиковых ножках) или 3-мя ящиками (</a:t>
            </a:r>
            <a:r>
              <a:rPr lang="en-US" sz="1200" dirty="0" smtClean="0">
                <a:latin typeface="Bahnschrift Light" panose="020B0502040204020203" pitchFamily="34" charset="0"/>
              </a:rPr>
              <a:t>H86 </a:t>
            </a:r>
            <a:r>
              <a:rPr lang="ru-RU" sz="1200" dirty="0">
                <a:latin typeface="Bahnschrift Light" panose="020B0502040204020203" pitchFamily="34" charset="0"/>
              </a:rPr>
              <a:t>см на пластиковых ножках) </a:t>
            </a:r>
            <a:r>
              <a:rPr lang="ru-RU" sz="1200" dirty="0" smtClean="0">
                <a:latin typeface="Bahnschrift Light" panose="020B0502040204020203" pitchFamily="34" charset="0"/>
              </a:rPr>
              <a:t>с </a:t>
            </a:r>
            <a:r>
              <a:rPr lang="ru-RU" sz="1200" dirty="0">
                <a:latin typeface="Bahnschrift Light" panose="020B0502040204020203" pitchFamily="34" charset="0"/>
              </a:rPr>
              <a:t>возможностью установки </a:t>
            </a:r>
            <a:r>
              <a:rPr lang="ru-RU" sz="1200" dirty="0" smtClean="0">
                <a:latin typeface="Bahnschrift Light" panose="020B0502040204020203" pitchFamily="34" charset="0"/>
              </a:rPr>
              <a:t>интегрированной раковины или накладной раковины на 3 варианта столешниц: из </a:t>
            </a:r>
            <a:r>
              <a:rPr lang="ru-RU" sz="1200" dirty="0">
                <a:latin typeface="Bahnschrift Light" panose="020B0502040204020203" pitchFamily="34" charset="0"/>
              </a:rPr>
              <a:t>влагостойкого МДФ 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16 или 13 мм или из минерального литья толщиной 15 мм.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Фасадная часть изготовлена из МДФ </a:t>
            </a:r>
            <a:r>
              <a:rPr lang="ru-RU" sz="1200" dirty="0">
                <a:latin typeface="Bahnschrift Light" panose="020B0502040204020203" pitchFamily="34" charset="0"/>
              </a:rPr>
              <a:t>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19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Боковые части изготовлены из ДСП толщиной 16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Полное выдвижение ящиков. Ящик в деревянном каркасе.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Встроенный органайзер в верхнем ящике вокруг выреза под сифон.</a:t>
            </a:r>
          </a:p>
          <a:p>
            <a:r>
              <a:rPr lang="ru-RU" sz="1200" u="sng" dirty="0">
                <a:latin typeface="Bahnschrift Light" panose="020B0502040204020203" pitchFamily="34" charset="0"/>
              </a:rPr>
              <a:t>На выбор предлагается 4 цвета встроенных металлических ручек: </a:t>
            </a:r>
            <a:r>
              <a:rPr lang="ru-RU" sz="1200" dirty="0"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глянцевый хром, белый матовый, черный матовый и матовое золото.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размеры</a:t>
            </a:r>
            <a:r>
              <a:rPr lang="ru-RU" sz="1200" b="1" u="sng" dirty="0" smtClean="0">
                <a:latin typeface="Bahnschrift Light" panose="020B0502040204020203" pitchFamily="34" charset="0"/>
              </a:rPr>
              <a:t>: </a:t>
            </a:r>
            <a:endParaRPr lang="ru-RU" sz="1200" b="1" u="sng" dirty="0">
              <a:latin typeface="Bahnschrift Light" panose="020B0502040204020203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60</a:t>
            </a:r>
            <a:r>
              <a:rPr lang="ru-RU" sz="1200" dirty="0">
                <a:latin typeface="Bahnschrift Light" panose="020B0502040204020203" pitchFamily="34" charset="0"/>
              </a:rPr>
              <a:t>, 80, 100, 120 см центральная раковина </a:t>
            </a:r>
            <a:endParaRPr lang="en-US" sz="1200" dirty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(для </a:t>
            </a:r>
            <a:r>
              <a:rPr lang="ru-RU" sz="1200" dirty="0">
                <a:latin typeface="Bahnschrift Light" panose="020B0502040204020203" pitchFamily="34" charset="0"/>
              </a:rPr>
              <a:t>тумбы </a:t>
            </a:r>
            <a:r>
              <a:rPr lang="en-US" sz="1200" dirty="0">
                <a:latin typeface="Bahnschrift Light" panose="020B0502040204020203" pitchFamily="34" charset="0"/>
              </a:rPr>
              <a:t>H86 </a:t>
            </a:r>
            <a:r>
              <a:rPr lang="ru-RU" sz="1200" dirty="0">
                <a:latin typeface="Bahnschrift Light" panose="020B0502040204020203" pitchFamily="34" charset="0"/>
              </a:rPr>
              <a:t>см размер 120 см недоступен</a:t>
            </a:r>
            <a:r>
              <a:rPr lang="ru-RU" sz="1200" dirty="0" smtClean="0">
                <a:latin typeface="Bahnschrift Light" panose="020B0502040204020203" pitchFamily="34" charset="0"/>
              </a:rPr>
              <a:t>);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Bahnschrift Light" panose="020B0502040204020203" pitchFamily="34" charset="0"/>
              </a:rPr>
              <a:t>100 </a:t>
            </a:r>
            <a:r>
              <a:rPr lang="ru-RU" sz="1200" dirty="0">
                <a:latin typeface="Bahnschrift Light" panose="020B0502040204020203" pitchFamily="34" charset="0"/>
              </a:rPr>
              <a:t>и 120 см раковина со </a:t>
            </a:r>
            <a:r>
              <a:rPr lang="ru-RU" sz="1200" dirty="0" smtClean="0">
                <a:latin typeface="Bahnschrift Light" panose="020B0502040204020203" pitchFamily="34" charset="0"/>
              </a:rPr>
              <a:t>смещением </a:t>
            </a:r>
            <a:r>
              <a:rPr lang="en-US" sz="1200" dirty="0" smtClean="0">
                <a:latin typeface="Bahnschrift Light" panose="020B0502040204020203" pitchFamily="34" charset="0"/>
              </a:rPr>
              <a:t>R/L</a:t>
            </a:r>
            <a:r>
              <a:rPr lang="ru-RU" sz="1200" dirty="0">
                <a:latin typeface="Bahnschrift Light" panose="020B0502040204020203" pitchFamily="34" charset="0"/>
              </a:rPr>
              <a:t> </a:t>
            </a:r>
            <a:endParaRPr lang="en-US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для тумбы </a:t>
            </a:r>
            <a:r>
              <a:rPr lang="en-US" sz="1200" dirty="0">
                <a:latin typeface="Bahnschrift Light" panose="020B0502040204020203" pitchFamily="34" charset="0"/>
              </a:rPr>
              <a:t>H86 </a:t>
            </a:r>
            <a:r>
              <a:rPr lang="ru-RU" sz="1200" dirty="0">
                <a:latin typeface="Bahnschrift Light" panose="020B0502040204020203" pitchFamily="34" charset="0"/>
              </a:rPr>
              <a:t>см размер 120 см недоступен</a:t>
            </a:r>
            <a:r>
              <a:rPr lang="ru-RU" sz="1200" dirty="0" smtClean="0">
                <a:latin typeface="Bahnschrift Light" panose="020B0502040204020203" pitchFamily="34" charset="0"/>
              </a:rPr>
              <a:t>);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двойная раковина 120 см (для тумбы </a:t>
            </a:r>
            <a:r>
              <a:rPr lang="en-US" sz="1200" dirty="0" smtClean="0">
                <a:latin typeface="Bahnschrift Light" panose="020B0502040204020203" pitchFamily="34" charset="0"/>
              </a:rPr>
              <a:t>H86 </a:t>
            </a:r>
            <a:r>
              <a:rPr lang="ru-RU" sz="1200" dirty="0" smtClean="0">
                <a:latin typeface="Bahnschrift Light" panose="020B0502040204020203" pitchFamily="34" charset="0"/>
              </a:rPr>
              <a:t>см размер 120 см недоступен)</a:t>
            </a: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цвета</a:t>
            </a:r>
            <a:r>
              <a:rPr lang="ru-RU" sz="1200" b="1" u="sng" dirty="0" smtClean="0">
                <a:latin typeface="Bahnschrift Light" panose="020B0502040204020203" pitchFamily="34" charset="0"/>
              </a:rPr>
              <a:t>: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- 9 цветовых решений </a:t>
            </a:r>
            <a:r>
              <a:rPr lang="ru-RU" sz="1200" dirty="0">
                <a:latin typeface="Bahnschrift Light" panose="020B0502040204020203" pitchFamily="34" charset="0"/>
              </a:rPr>
              <a:t>матовый </a:t>
            </a:r>
            <a:r>
              <a:rPr lang="ru-RU" sz="1200" dirty="0" smtClean="0">
                <a:latin typeface="Bahnschrift Light" panose="020B0502040204020203" pitchFamily="34" charset="0"/>
              </a:rPr>
              <a:t>лак;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- 4 цветовых решения в пленке с эффектом деревянного покрытия.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Единая цена для всех 13-ти цветов.</a:t>
            </a:r>
          </a:p>
          <a:p>
            <a:endParaRPr lang="ru-RU" sz="1200" dirty="0" smtClean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Комплектация раковинами: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- 4 вида керамических интегрированных раковин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вида </a:t>
            </a:r>
            <a:r>
              <a:rPr lang="ru-RU" sz="1200" dirty="0">
                <a:latin typeface="Bahnschrift Light" panose="020B0502040204020203" pitchFamily="34" charset="0"/>
              </a:rPr>
              <a:t>интегрированных </a:t>
            </a:r>
            <a:r>
              <a:rPr lang="ru-RU" sz="1200" dirty="0" smtClean="0">
                <a:latin typeface="Bahnschrift Light" panose="020B0502040204020203" pitchFamily="34" charset="0"/>
              </a:rPr>
              <a:t>раковин из минерального литья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en-US" sz="1200" dirty="0" smtClean="0">
                <a:latin typeface="Bahnschrift Light" panose="020B0502040204020203" pitchFamily="34" charset="0"/>
              </a:rPr>
              <a:t>(</a:t>
            </a:r>
            <a:r>
              <a:rPr lang="ru-RU" sz="1200" dirty="0" smtClean="0">
                <a:latin typeface="Bahnschrift Light" panose="020B0502040204020203" pitchFamily="34" charset="0"/>
              </a:rPr>
              <a:t>в том числе цветные)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- 5 накладных керамических раковин </a:t>
            </a:r>
            <a:r>
              <a:rPr lang="en-US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в том числе цветные)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накладные раковины </a:t>
            </a:r>
            <a:r>
              <a:rPr lang="en-US" sz="1200" dirty="0" smtClean="0">
                <a:latin typeface="Bahnschrift Light" panose="020B0502040204020203" pitchFamily="34" charset="0"/>
              </a:rPr>
              <a:t>Solid Surface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 возможность изготовления раковин без отверстия под смеситель</a:t>
            </a:r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Дополнительно доступен реверсивный пенал шириной 34,5 см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с 1 дверью и 4-мя полками внутри.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Дополнительно есть возможность установки тумбы на металлические ножки в черном или белом цвете.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54" y="226290"/>
            <a:ext cx="5425718" cy="3386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73" y="3612931"/>
            <a:ext cx="2386899" cy="2386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44" y="3612931"/>
            <a:ext cx="1530707" cy="1530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29" y="3612931"/>
            <a:ext cx="2159744" cy="2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55" y="220296"/>
            <a:ext cx="50415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ahnschrift Light" panose="020B0502040204020203" pitchFamily="34" charset="0"/>
              </a:rPr>
              <a:t>Подробно о складской коллекции </a:t>
            </a:r>
            <a:r>
              <a:rPr lang="en-US" sz="1200" b="1" dirty="0" smtClean="0">
                <a:latin typeface="Bahnschrift Light" panose="020B0502040204020203" pitchFamily="34" charset="0"/>
              </a:rPr>
              <a:t>Kyoto</a:t>
            </a:r>
            <a:endParaRPr lang="ru-RU" sz="1200" u="sng" dirty="0">
              <a:latin typeface="Bahnschrift Light" panose="020B0502040204020203" pitchFamily="34" charset="0"/>
            </a:endParaRPr>
          </a:p>
          <a:p>
            <a:r>
              <a:rPr lang="ru-RU" sz="1200" dirty="0">
                <a:latin typeface="Bahnschrift Light" panose="020B0502040204020203" pitchFamily="34" charset="0"/>
              </a:rPr>
              <a:t>Т</a:t>
            </a:r>
            <a:r>
              <a:rPr lang="ru-RU" sz="1200" dirty="0" smtClean="0">
                <a:latin typeface="Bahnschrift Light" panose="020B0502040204020203" pitchFamily="34" charset="0"/>
              </a:rPr>
              <a:t>умба с 2-мя ящиками, с возможностью установки интегрированной раковины или накладной раковины на 3 варианта столешниц: из </a:t>
            </a:r>
            <a:r>
              <a:rPr lang="ru-RU" sz="1200" dirty="0">
                <a:latin typeface="Bahnschrift Light" panose="020B0502040204020203" pitchFamily="34" charset="0"/>
              </a:rPr>
              <a:t>влагостойкого МДФ 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16 или 13 мм или из минерального литья толщиной 15 мм.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Реечные углубления на фасаде по горизонтали,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скрытая ручка.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Фасадная часть изготовлена из МДФ </a:t>
            </a:r>
            <a:r>
              <a:rPr lang="ru-RU" sz="1200" dirty="0">
                <a:latin typeface="Bahnschrift Light" panose="020B0502040204020203" pitchFamily="34" charset="0"/>
              </a:rPr>
              <a:t>толщиной </a:t>
            </a:r>
            <a:r>
              <a:rPr lang="ru-RU" sz="1200" dirty="0" smtClean="0">
                <a:latin typeface="Bahnschrift Light" panose="020B0502040204020203" pitchFamily="34" charset="0"/>
              </a:rPr>
              <a:t>19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Боковые части изготовлены из ДСП толщиной 16 мм.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Полное выдвижение ящиков.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Ящик в металлическом каркасе.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Встроенный органайзер в верхнем ящике вокруг выреза под сифон.</a:t>
            </a: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размеры: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- 60</a:t>
            </a:r>
            <a:r>
              <a:rPr lang="ru-RU" sz="1200" dirty="0">
                <a:latin typeface="Bahnschrift Light" panose="020B0502040204020203" pitchFamily="34" charset="0"/>
              </a:rPr>
              <a:t>, 80, 100, 120 см центральная </a:t>
            </a:r>
            <a:r>
              <a:rPr lang="ru-RU" sz="1200" dirty="0" smtClean="0">
                <a:latin typeface="Bahnschrift Light" panose="020B0502040204020203" pitchFamily="34" charset="0"/>
              </a:rPr>
              <a:t>раковина;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- 100 </a:t>
            </a:r>
            <a:r>
              <a:rPr lang="ru-RU" sz="1200" dirty="0">
                <a:latin typeface="Bahnschrift Light" panose="020B0502040204020203" pitchFamily="34" charset="0"/>
              </a:rPr>
              <a:t>и 120 см раковина со </a:t>
            </a:r>
            <a:r>
              <a:rPr lang="ru-RU" sz="1200" dirty="0" smtClean="0">
                <a:latin typeface="Bahnschrift Light" panose="020B0502040204020203" pitchFamily="34" charset="0"/>
              </a:rPr>
              <a:t>смещением </a:t>
            </a:r>
            <a:r>
              <a:rPr lang="en-US" sz="1200" dirty="0" smtClean="0">
                <a:latin typeface="Bahnschrift Light" panose="020B0502040204020203" pitchFamily="34" charset="0"/>
              </a:rPr>
              <a:t>R/L</a:t>
            </a:r>
            <a:r>
              <a:rPr lang="ru-RU" sz="1200" dirty="0" smtClean="0">
                <a:latin typeface="Bahnschrift Light" panose="020B0502040204020203" pitchFamily="34" charset="0"/>
              </a:rPr>
              <a:t>;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двойная раковина 120 см.</a:t>
            </a:r>
          </a:p>
          <a:p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Доступные </a:t>
            </a:r>
            <a:r>
              <a:rPr lang="ru-RU" sz="1200" b="1" u="sng" dirty="0">
                <a:latin typeface="Bahnschrift Light" panose="020B0502040204020203" pitchFamily="34" charset="0"/>
              </a:rPr>
              <a:t>цвета</a:t>
            </a:r>
            <a:r>
              <a:rPr lang="ru-RU" sz="1200" b="1" u="sng" dirty="0" smtClean="0">
                <a:latin typeface="Bahnschrift Light" panose="020B0502040204020203" pitchFamily="34" charset="0"/>
              </a:rPr>
              <a:t>: 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- 9 цветовых решений </a:t>
            </a:r>
            <a:r>
              <a:rPr lang="ru-RU" sz="1200" dirty="0">
                <a:latin typeface="Bahnschrift Light" panose="020B0502040204020203" pitchFamily="34" charset="0"/>
              </a:rPr>
              <a:t>матовый </a:t>
            </a:r>
            <a:r>
              <a:rPr lang="ru-RU" sz="1200" dirty="0" smtClean="0">
                <a:latin typeface="Bahnschrift Light" panose="020B0502040204020203" pitchFamily="34" charset="0"/>
              </a:rPr>
              <a:t>лак;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- 2 цветовых решения в пленке с эффектом деревянного покрытия.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Единая цена для всех 11-ти цветов.</a:t>
            </a:r>
          </a:p>
          <a:p>
            <a:endParaRPr lang="ru-RU" sz="1200" dirty="0" smtClean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r>
              <a:rPr lang="ru-RU" sz="1200" b="1" u="sng" dirty="0" smtClean="0">
                <a:latin typeface="Bahnschrift Light" panose="020B0502040204020203" pitchFamily="34" charset="0"/>
              </a:rPr>
              <a:t>Комплектация раковинами: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- 4 вида керамических интегрированных раковин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вида </a:t>
            </a:r>
            <a:r>
              <a:rPr lang="ru-RU" sz="1200" dirty="0">
                <a:latin typeface="Bahnschrift Light" panose="020B0502040204020203" pitchFamily="34" charset="0"/>
              </a:rPr>
              <a:t>интегрированных </a:t>
            </a:r>
            <a:r>
              <a:rPr lang="ru-RU" sz="1200" dirty="0" smtClean="0">
                <a:latin typeface="Bahnschrift Light" panose="020B0502040204020203" pitchFamily="34" charset="0"/>
              </a:rPr>
              <a:t>раковин из минерального литья</a:t>
            </a:r>
            <a:r>
              <a:rPr lang="en-US" sz="1200" dirty="0" smtClean="0">
                <a:latin typeface="Bahnschrift Light" panose="020B0502040204020203" pitchFamily="34" charset="0"/>
              </a:rPr>
              <a:t> </a:t>
            </a:r>
            <a:endParaRPr lang="ru-RU" sz="1200" dirty="0">
              <a:latin typeface="Bahnschrift Light" panose="020B0502040204020203" pitchFamily="34" charset="0"/>
            </a:endParaRPr>
          </a:p>
          <a:p>
            <a:r>
              <a:rPr lang="en-US" sz="1200" dirty="0" smtClean="0">
                <a:latin typeface="Bahnschrift Light" panose="020B0502040204020203" pitchFamily="34" charset="0"/>
              </a:rPr>
              <a:t>(</a:t>
            </a:r>
            <a:r>
              <a:rPr lang="ru-RU" sz="1200" dirty="0" smtClean="0">
                <a:latin typeface="Bahnschrift Light" panose="020B0502040204020203" pitchFamily="34" charset="0"/>
              </a:rPr>
              <a:t>в том числе цветные)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- 5 накладных керамических раковин </a:t>
            </a:r>
            <a:r>
              <a:rPr lang="en-US" sz="1200" dirty="0">
                <a:latin typeface="Bahnschrift Light" panose="020B0502040204020203" pitchFamily="34" charset="0"/>
              </a:rPr>
              <a:t>(</a:t>
            </a:r>
            <a:r>
              <a:rPr lang="ru-RU" sz="1200" dirty="0">
                <a:latin typeface="Bahnschrift Light" panose="020B0502040204020203" pitchFamily="34" charset="0"/>
              </a:rPr>
              <a:t>в том числе цветные)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- 3 накладные раковины </a:t>
            </a:r>
            <a:r>
              <a:rPr lang="en-US" sz="1200" dirty="0" smtClean="0">
                <a:latin typeface="Bahnschrift Light" panose="020B0502040204020203" pitchFamily="34" charset="0"/>
              </a:rPr>
              <a:t>Solid Surface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Есть возможность изготовления раковин без отверстия под смеситель</a:t>
            </a:r>
            <a:r>
              <a:rPr lang="ru-RU" sz="1200" dirty="0" smtClean="0">
                <a:solidFill>
                  <a:srgbClr val="C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 smtClean="0">
              <a:latin typeface="Bahnschrift Light" panose="020B0502040204020203" pitchFamily="34" charset="0"/>
            </a:endParaRP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Дополнительно доступен реверсивный пенал шириной 34,5 см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с 1 дверью и 4-мя полками внутри.</a:t>
            </a:r>
          </a:p>
          <a:p>
            <a:r>
              <a:rPr lang="ru-RU" sz="1200" dirty="0" smtClean="0">
                <a:latin typeface="Bahnschrift Light" panose="020B0502040204020203" pitchFamily="34" charset="0"/>
              </a:rPr>
              <a:t>Дополнительно есть возможность установки тумбы на металлические ножки в черном или белом цвете.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3540" y="3588232"/>
            <a:ext cx="2416600" cy="241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40" y="3588232"/>
            <a:ext cx="2416600" cy="2416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046" y="3588232"/>
            <a:ext cx="1815894" cy="2416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2" y="226813"/>
            <a:ext cx="1530707" cy="15307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219" y="226813"/>
            <a:ext cx="5150920" cy="3216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2" y="1757520"/>
            <a:ext cx="1530708" cy="15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1399</Words>
  <Application>Microsoft Office PowerPoint</Application>
  <PresentationFormat>Широкоэкранный</PresentationFormat>
  <Paragraphs>151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Light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134</cp:revision>
  <dcterms:created xsi:type="dcterms:W3CDTF">2024-02-06T09:12:40Z</dcterms:created>
  <dcterms:modified xsi:type="dcterms:W3CDTF">2024-09-04T09:38:45Z</dcterms:modified>
</cp:coreProperties>
</file>